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26"/>
  </p:notesMasterIdLst>
  <p:handoutMasterIdLst>
    <p:handoutMasterId r:id="rId27"/>
  </p:handoutMasterIdLst>
  <p:sldIdLst>
    <p:sldId id="256" r:id="rId6"/>
    <p:sldId id="261" r:id="rId7"/>
    <p:sldId id="335" r:id="rId8"/>
    <p:sldId id="318" r:id="rId9"/>
    <p:sldId id="321" r:id="rId10"/>
    <p:sldId id="266" r:id="rId11"/>
    <p:sldId id="281" r:id="rId12"/>
    <p:sldId id="282" r:id="rId13"/>
    <p:sldId id="345" r:id="rId14"/>
    <p:sldId id="284" r:id="rId15"/>
    <p:sldId id="289" r:id="rId16"/>
    <p:sldId id="292" r:id="rId17"/>
    <p:sldId id="294" r:id="rId18"/>
    <p:sldId id="297" r:id="rId19"/>
    <p:sldId id="342" r:id="rId20"/>
    <p:sldId id="343" r:id="rId21"/>
    <p:sldId id="344" r:id="rId22"/>
    <p:sldId id="346" r:id="rId23"/>
    <p:sldId id="347" r:id="rId24"/>
    <p:sldId id="348" r:id="rId25"/>
  </p:sldIdLst>
  <p:sldSz cx="9906000" cy="6858000" type="A4"/>
  <p:notesSz cx="6797675" cy="9872663"/>
  <p:custDataLst>
    <p:tags r:id="rId2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Geneva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Geneva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Geneva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Geneva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Geneva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Geneva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Geneva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Geneva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Genev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02C"/>
    <a:srgbClr val="9F9060"/>
    <a:srgbClr val="59511E"/>
    <a:srgbClr val="877742"/>
    <a:srgbClr val="C8C8C8"/>
    <a:srgbClr val="00367C"/>
    <a:srgbClr val="8C8C8C"/>
    <a:srgbClr val="D3B4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8" autoAdjust="0"/>
    <p:restoredTop sz="94660"/>
  </p:normalViewPr>
  <p:slideViewPr>
    <p:cSldViewPr>
      <p:cViewPr varScale="1">
        <p:scale>
          <a:sx n="81" d="100"/>
          <a:sy n="81" d="100"/>
        </p:scale>
        <p:origin x="1243" y="5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gs" Target="tags/tag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" pitchFamily="-10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 pitchFamily="23" charset="0"/>
                <a:ea typeface="Geneva" pitchFamily="23" charset="0"/>
                <a:cs typeface="Geneva" pitchFamily="23" charset="0"/>
              </a:defRPr>
            </a:lvl1pPr>
          </a:lstStyle>
          <a:p>
            <a:pPr>
              <a:defRPr/>
            </a:pPr>
            <a:fld id="{7D86161D-6F50-439E-BF34-5FD72960768C}" type="datetime1">
              <a:rPr lang="en-US"/>
              <a:pPr>
                <a:defRPr/>
              </a:pPr>
              <a:t>4/9/2018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" pitchFamily="-10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 pitchFamily="23" charset="0"/>
                <a:ea typeface="Geneva" pitchFamily="23" charset="0"/>
                <a:cs typeface="Geneva" pitchFamily="23" charset="0"/>
              </a:defRPr>
            </a:lvl1pPr>
          </a:lstStyle>
          <a:p>
            <a:pPr>
              <a:defRPr/>
            </a:pPr>
            <a:fld id="{AF3A2340-635D-4034-B8A3-67D48EDD94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944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5488" y="739775"/>
            <a:ext cx="5346700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89515"/>
            <a:ext cx="5438140" cy="444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16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7316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 pitchFamily="23" charset="0"/>
                <a:ea typeface="Geneva" pitchFamily="23" charset="0"/>
                <a:cs typeface="Geneva" pitchFamily="23" charset="0"/>
              </a:defRPr>
            </a:lvl1pPr>
          </a:lstStyle>
          <a:p>
            <a:pPr>
              <a:defRPr/>
            </a:pPr>
            <a:fld id="{4C2B32F0-E472-4613-88C8-FC97EC2CA08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219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Geneva" pitchFamily="-109" charset="-128"/>
        <a:cs typeface="Geneva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Geneva" pitchFamily="-109" charset="-128"/>
        <a:cs typeface="Geneva" pitchFamily="2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pitchFamily="-112" charset="-128"/>
        <a:cs typeface="ＭＳ Ｐゴシック" pitchFamily="-112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pitchFamily="-112" charset="-128"/>
        <a:cs typeface="ＭＳ Ｐゴシック" pitchFamily="-112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pitchFamily="-112" charset="-128"/>
        <a:cs typeface="ＭＳ Ｐゴシック" pitchFamily="-112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9pPr>
          </a:lstStyle>
          <a:p>
            <a:fld id="{550EF692-9394-4A40-96EF-FF22E2363DD9}" type="slidenum">
              <a:rPr lang="en-GB" altLang="en-US" sz="1200"/>
              <a:pPr/>
              <a:t>1</a:t>
            </a:fld>
            <a:endParaRPr lang="en-GB" altLang="en-US" sz="1200" dirty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 smtClean="0">
              <a:latin typeface="Times" charset="0"/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67928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9pPr>
          </a:lstStyle>
          <a:p>
            <a:fld id="{A36D6658-03D1-4643-8F90-4C62BF90C96F}" type="slidenum">
              <a:rPr lang="en-GB" altLang="en-US" sz="1200"/>
              <a:pPr/>
              <a:t>20</a:t>
            </a:fld>
            <a:endParaRPr lang="en-GB" altLang="en-US" sz="1200" dirty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 smtClean="0">
              <a:latin typeface="Times" charset="0"/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0452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9pPr>
          </a:lstStyle>
          <a:p>
            <a:fld id="{A36D6658-03D1-4643-8F90-4C62BF90C96F}" type="slidenum">
              <a:rPr lang="en-GB" altLang="en-US" sz="1200"/>
              <a:pPr/>
              <a:t>2</a:t>
            </a:fld>
            <a:endParaRPr lang="en-GB" altLang="en-US" sz="1200" dirty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 smtClean="0">
              <a:latin typeface="Times" charset="0"/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9009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9pPr>
          </a:lstStyle>
          <a:p>
            <a:fld id="{A36D6658-03D1-4643-8F90-4C62BF90C96F}" type="slidenum">
              <a:rPr lang="en-GB" altLang="en-US" sz="1200"/>
              <a:pPr/>
              <a:t>6</a:t>
            </a:fld>
            <a:endParaRPr lang="en-GB" altLang="en-US" sz="1200" dirty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 smtClean="0">
              <a:latin typeface="Times" charset="0"/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6132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u="sng" dirty="0"/>
              <a:t>JP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2F906-A50B-4ECD-A516-8EF80827A4A6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1081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u="sng" dirty="0"/>
              <a:t>LN</a:t>
            </a:r>
            <a:r>
              <a:rPr lang="en-GB" u="sng" baseline="0" dirty="0"/>
              <a:t> Slide</a:t>
            </a:r>
          </a:p>
          <a:p>
            <a:endParaRPr lang="en-GB" baseline="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2F906-A50B-4ECD-A516-8EF80827A4A6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7694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u="sng" dirty="0"/>
              <a:t>LN</a:t>
            </a:r>
            <a:r>
              <a:rPr lang="en-GB" u="sng" baseline="0" dirty="0"/>
              <a:t> Slide</a:t>
            </a:r>
          </a:p>
          <a:p>
            <a:endParaRPr lang="en-GB" baseline="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2F906-A50B-4ECD-A516-8EF80827A4A6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8806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u="sng" baseline="0" dirty="0"/>
              <a:t>JP Slide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2F906-A50B-4ECD-A516-8EF80827A4A6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052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u="sng" dirty="0"/>
              <a:t>LN Slide</a:t>
            </a:r>
          </a:p>
          <a:p>
            <a:endParaRPr lang="en-GB" u="sng" dirty="0"/>
          </a:p>
          <a:p>
            <a:r>
              <a:rPr lang="en-GB" baseline="0" dirty="0"/>
              <a:t> </a:t>
            </a:r>
          </a:p>
          <a:p>
            <a:endParaRPr lang="en-GB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2F906-A50B-4ECD-A516-8EF80827A4A6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0362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9pPr>
          </a:lstStyle>
          <a:p>
            <a:fld id="{A36D6658-03D1-4643-8F90-4C62BF90C96F}" type="slidenum">
              <a:rPr lang="en-GB" altLang="en-US" sz="1200"/>
              <a:pPr/>
              <a:t>15</a:t>
            </a:fld>
            <a:endParaRPr lang="en-GB" altLang="en-US" sz="1200" dirty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 smtClean="0">
              <a:latin typeface="Times" charset="0"/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875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BLUE_B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Victor_RGB.emf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15" b="49252"/>
          <a:stretch>
            <a:fillRect/>
          </a:stretch>
        </p:blipFill>
        <p:spPr bwMode="auto">
          <a:xfrm>
            <a:off x="290513" y="3009900"/>
            <a:ext cx="9615487" cy="385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UKS_WCS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5988" y="230188"/>
            <a:ext cx="1093787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13"/>
          <p:cNvCxnSpPr>
            <a:cxnSpLocks noChangeShapeType="1"/>
          </p:cNvCxnSpPr>
          <p:nvPr userDrawn="1"/>
        </p:nvCxnSpPr>
        <p:spPr bwMode="auto">
          <a:xfrm rot="10800000">
            <a:off x="247650" y="871538"/>
            <a:ext cx="8134350" cy="15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82506" y="2895600"/>
            <a:ext cx="6761294" cy="2362200"/>
          </a:xfrm>
        </p:spPr>
        <p:txBody>
          <a:bodyPr anchor="t"/>
          <a:lstStyle>
            <a:lvl1pPr algn="l">
              <a:defRPr sz="3600" b="1" cap="all">
                <a:solidFill>
                  <a:srgbClr val="D3B47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782506" y="1219201"/>
            <a:ext cx="6761294" cy="16764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140852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D100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Victor_RGB.emf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15" b="49252"/>
          <a:stretch>
            <a:fillRect/>
          </a:stretch>
        </p:blipFill>
        <p:spPr bwMode="auto">
          <a:xfrm>
            <a:off x="290513" y="3009900"/>
            <a:ext cx="9615487" cy="385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 descr="UKS_WCS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5988" y="230188"/>
            <a:ext cx="1093787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13"/>
          <p:cNvCxnSpPr>
            <a:cxnSpLocks noChangeShapeType="1"/>
          </p:cNvCxnSpPr>
          <p:nvPr userDrawn="1"/>
        </p:nvCxnSpPr>
        <p:spPr bwMode="auto">
          <a:xfrm rot="10800000">
            <a:off x="247650" y="871538"/>
            <a:ext cx="8134350" cy="15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82506" y="2895600"/>
            <a:ext cx="6761294" cy="2362200"/>
          </a:xfrm>
          <a:effectLst/>
        </p:spPr>
        <p:txBody>
          <a:bodyPr anchor="t"/>
          <a:lstStyle>
            <a:lvl1pPr algn="l">
              <a:defRPr sz="3600" b="1" cap="all">
                <a:solidFill>
                  <a:srgbClr val="D3B47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782506" y="1219201"/>
            <a:ext cx="6761294" cy="16764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5581074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Victor_RGB.emf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90" b="49200"/>
          <a:stretch>
            <a:fillRect/>
          </a:stretch>
        </p:blipFill>
        <p:spPr bwMode="auto">
          <a:xfrm>
            <a:off x="287338" y="3003550"/>
            <a:ext cx="9618662" cy="385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990600"/>
            <a:ext cx="9066212" cy="533400"/>
          </a:xfrm>
        </p:spPr>
        <p:txBody>
          <a:bodyPr/>
          <a:lstStyle>
            <a:lvl1pPr>
              <a:defRPr sz="2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76400"/>
            <a:ext cx="9066212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991014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Victor_RGB.emf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90" b="49200"/>
          <a:stretch>
            <a:fillRect/>
          </a:stretch>
        </p:blipFill>
        <p:spPr bwMode="auto">
          <a:xfrm>
            <a:off x="287338" y="3003550"/>
            <a:ext cx="9618662" cy="385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9"/>
          <p:cNvSpPr txBox="1">
            <a:spLocks/>
          </p:cNvSpPr>
          <p:nvPr userDrawn="1"/>
        </p:nvSpPr>
        <p:spPr bwMode="auto">
          <a:xfrm>
            <a:off x="152400" y="293688"/>
            <a:ext cx="61515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itchFamily="23" charset="0"/>
                <a:ea typeface="Geneva" pitchFamily="23" charset="0"/>
                <a:cs typeface="Geneva" pitchFamily="23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itchFamily="23" charset="0"/>
                <a:ea typeface="Geneva" pitchFamily="23" charset="0"/>
                <a:cs typeface="Geneva" pitchFamily="23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23" charset="0"/>
                <a:ea typeface="Geneva" pitchFamily="23" charset="0"/>
                <a:cs typeface="Geneva" pitchFamily="23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23" charset="0"/>
                <a:ea typeface="Geneva" pitchFamily="23" charset="0"/>
                <a:cs typeface="Geneva" pitchFamily="23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23" charset="0"/>
                <a:ea typeface="Geneva" pitchFamily="23" charset="0"/>
                <a:cs typeface="Geneva" pitchFamily="2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3" charset="0"/>
                <a:ea typeface="Geneva" pitchFamily="23" charset="0"/>
                <a:cs typeface="Geneva" pitchFamily="2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3" charset="0"/>
                <a:ea typeface="Geneva" pitchFamily="23" charset="0"/>
                <a:cs typeface="Geneva" pitchFamily="2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3" charset="0"/>
                <a:ea typeface="Geneva" pitchFamily="23" charset="0"/>
                <a:cs typeface="Geneva" pitchFamily="2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3" charset="0"/>
                <a:ea typeface="Geneva" pitchFamily="23" charset="0"/>
                <a:cs typeface="Geneva" pitchFamily="23" charset="0"/>
              </a:defRPr>
            </a:lvl9pPr>
          </a:lstStyle>
          <a:p>
            <a:pPr>
              <a:lnSpc>
                <a:spcPct val="110000"/>
              </a:lnSpc>
              <a:spcBef>
                <a:spcPct val="20000"/>
              </a:spcBef>
              <a:buClr>
                <a:srgbClr val="00367C"/>
              </a:buClr>
              <a:buSzPct val="100000"/>
              <a:buFont typeface="Arial" charset="0"/>
              <a:buNone/>
              <a:defRPr/>
            </a:pPr>
            <a:r>
              <a:rPr lang="en-US" sz="1000" b="1" dirty="0" smtClean="0">
                <a:solidFill>
                  <a:srgbClr val="877742"/>
                </a:solidFill>
                <a:latin typeface="Verdana" pitchFamily="23" charset="0"/>
              </a:rPr>
              <a:t>Presentation Title </a:t>
            </a:r>
            <a:r>
              <a:rPr lang="en-US" sz="1000" dirty="0" smtClean="0">
                <a:solidFill>
                  <a:srgbClr val="877742"/>
                </a:solidFill>
                <a:latin typeface="Verdana" pitchFamily="23" charset="0"/>
              </a:rPr>
              <a:t>– 01 Month 2013</a:t>
            </a:r>
          </a:p>
        </p:txBody>
      </p:sp>
      <p:cxnSp>
        <p:nvCxnSpPr>
          <p:cNvPr id="8" name="Straight Connector 11"/>
          <p:cNvCxnSpPr>
            <a:cxnSpLocks noChangeShapeType="1"/>
          </p:cNvCxnSpPr>
          <p:nvPr userDrawn="1"/>
        </p:nvCxnSpPr>
        <p:spPr bwMode="auto">
          <a:xfrm rot="10800000">
            <a:off x="247650" y="871538"/>
            <a:ext cx="8134350" cy="1587"/>
          </a:xfrm>
          <a:prstGeom prst="line">
            <a:avLst/>
          </a:prstGeom>
          <a:noFill/>
          <a:ln w="9525">
            <a:solidFill>
              <a:srgbClr val="87774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9" name="Picture 7" descr="UKS_WCS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230188"/>
            <a:ext cx="1096963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82506" y="2895600"/>
            <a:ext cx="6685094" cy="2362200"/>
          </a:xfrm>
        </p:spPr>
        <p:txBody>
          <a:bodyPr anchor="t"/>
          <a:lstStyle>
            <a:lvl1pPr algn="l">
              <a:defRPr sz="3600" b="1" cap="all">
                <a:solidFill>
                  <a:srgbClr val="87774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782506" y="1219201"/>
            <a:ext cx="6685094" cy="16764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005005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8458200" y="152400"/>
            <a:ext cx="1295400" cy="838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9pPr>
          </a:lstStyle>
          <a:p>
            <a:endParaRPr lang="en-US" altLang="en-US" dirty="0"/>
          </a:p>
        </p:txBody>
      </p:sp>
      <p:pic>
        <p:nvPicPr>
          <p:cNvPr id="5" name="Picture 9" descr="UKS_WCS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228600"/>
            <a:ext cx="1103313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990600"/>
            <a:ext cx="9066212" cy="533400"/>
          </a:xfrm>
        </p:spPr>
        <p:txBody>
          <a:bodyPr/>
          <a:lstStyle>
            <a:lvl1pPr>
              <a:defRPr sz="2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76400"/>
            <a:ext cx="9066212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762997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Victor_RGB.emf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90" b="49200"/>
          <a:stretch>
            <a:fillRect/>
          </a:stretch>
        </p:blipFill>
        <p:spPr bwMode="auto">
          <a:xfrm>
            <a:off x="287338" y="3003550"/>
            <a:ext cx="9618662" cy="385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9"/>
          <p:cNvSpPr txBox="1">
            <a:spLocks/>
          </p:cNvSpPr>
          <p:nvPr userDrawn="1"/>
        </p:nvSpPr>
        <p:spPr bwMode="auto">
          <a:xfrm>
            <a:off x="152400" y="293688"/>
            <a:ext cx="61515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itchFamily="23" charset="0"/>
                <a:ea typeface="Geneva" pitchFamily="23" charset="0"/>
                <a:cs typeface="Geneva" pitchFamily="23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itchFamily="23" charset="0"/>
                <a:ea typeface="Geneva" pitchFamily="23" charset="0"/>
                <a:cs typeface="Geneva" pitchFamily="23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23" charset="0"/>
                <a:ea typeface="Geneva" pitchFamily="23" charset="0"/>
                <a:cs typeface="Geneva" pitchFamily="23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23" charset="0"/>
                <a:ea typeface="Geneva" pitchFamily="23" charset="0"/>
                <a:cs typeface="Geneva" pitchFamily="23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23" charset="0"/>
                <a:ea typeface="Geneva" pitchFamily="23" charset="0"/>
                <a:cs typeface="Geneva" pitchFamily="2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3" charset="0"/>
                <a:ea typeface="Geneva" pitchFamily="23" charset="0"/>
                <a:cs typeface="Geneva" pitchFamily="2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3" charset="0"/>
                <a:ea typeface="Geneva" pitchFamily="23" charset="0"/>
                <a:cs typeface="Geneva" pitchFamily="2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3" charset="0"/>
                <a:ea typeface="Geneva" pitchFamily="23" charset="0"/>
                <a:cs typeface="Geneva" pitchFamily="2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3" charset="0"/>
                <a:ea typeface="Geneva" pitchFamily="23" charset="0"/>
                <a:cs typeface="Geneva" pitchFamily="23" charset="0"/>
              </a:defRPr>
            </a:lvl9pPr>
          </a:lstStyle>
          <a:p>
            <a:pPr>
              <a:lnSpc>
                <a:spcPct val="110000"/>
              </a:lnSpc>
              <a:spcBef>
                <a:spcPct val="20000"/>
              </a:spcBef>
              <a:buClr>
                <a:srgbClr val="00367C"/>
              </a:buClr>
              <a:buSzPct val="100000"/>
              <a:buFont typeface="Arial" charset="0"/>
              <a:buNone/>
              <a:defRPr/>
            </a:pPr>
            <a:r>
              <a:rPr lang="en-US" sz="1000" b="1" dirty="0" smtClean="0">
                <a:solidFill>
                  <a:srgbClr val="877742"/>
                </a:solidFill>
                <a:latin typeface="Verdana" pitchFamily="23" charset="0"/>
              </a:rPr>
              <a:t>Presentation Title </a:t>
            </a:r>
            <a:r>
              <a:rPr lang="en-US" sz="1000" dirty="0" smtClean="0">
                <a:solidFill>
                  <a:srgbClr val="877742"/>
                </a:solidFill>
                <a:latin typeface="Verdana" pitchFamily="23" charset="0"/>
              </a:rPr>
              <a:t>– 01 Month 2013</a:t>
            </a:r>
          </a:p>
        </p:txBody>
      </p:sp>
      <p:cxnSp>
        <p:nvCxnSpPr>
          <p:cNvPr id="8" name="Straight Connector 11"/>
          <p:cNvCxnSpPr>
            <a:cxnSpLocks noChangeShapeType="1"/>
          </p:cNvCxnSpPr>
          <p:nvPr userDrawn="1"/>
        </p:nvCxnSpPr>
        <p:spPr bwMode="auto">
          <a:xfrm rot="10800000">
            <a:off x="247650" y="871538"/>
            <a:ext cx="8134350" cy="1587"/>
          </a:xfrm>
          <a:prstGeom prst="line">
            <a:avLst/>
          </a:prstGeom>
          <a:noFill/>
          <a:ln w="9525">
            <a:solidFill>
              <a:srgbClr val="87774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9" name="Picture 12" descr="UKS_WCS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228600"/>
            <a:ext cx="1103313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82506" y="2895600"/>
            <a:ext cx="6685094" cy="2362200"/>
          </a:xfrm>
        </p:spPr>
        <p:txBody>
          <a:bodyPr anchor="t"/>
          <a:lstStyle>
            <a:lvl1pPr algn="l">
              <a:defRPr sz="3600" b="1" cap="all">
                <a:solidFill>
                  <a:srgbClr val="87774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782506" y="1219201"/>
            <a:ext cx="6685094" cy="16764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3931825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990600"/>
            <a:ext cx="8994204" cy="533400"/>
          </a:xfrm>
        </p:spPr>
        <p:txBody>
          <a:bodyPr/>
          <a:lstStyle>
            <a:lvl1pPr>
              <a:defRPr sz="2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76400"/>
            <a:ext cx="4453954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5550" y="1676400"/>
            <a:ext cx="4453954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439137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Victor_RGB.emf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90" b="49200"/>
          <a:stretch>
            <a:fillRect/>
          </a:stretch>
        </p:blipFill>
        <p:spPr bwMode="auto">
          <a:xfrm>
            <a:off x="287338" y="3003550"/>
            <a:ext cx="9618662" cy="385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76400"/>
            <a:ext cx="4453954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5550" y="1676400"/>
            <a:ext cx="4453954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802588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990600"/>
            <a:ext cx="8994204" cy="533400"/>
          </a:xfrm>
        </p:spPr>
        <p:txBody>
          <a:bodyPr/>
          <a:lstStyle>
            <a:lvl1pPr>
              <a:defRPr sz="2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406727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Victor_RGB.emf"/>
          <p:cNvPicPr>
            <a:picLocks/>
          </p:cNvPicPr>
          <p:nvPr/>
        </p:nvPicPr>
        <p:blipFill>
          <a:blip r:embed="rId11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90" b="49200"/>
          <a:stretch>
            <a:fillRect/>
          </a:stretch>
        </p:blipFill>
        <p:spPr bwMode="auto">
          <a:xfrm>
            <a:off x="287338" y="3003550"/>
            <a:ext cx="9618662" cy="385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990600"/>
            <a:ext cx="906621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76400"/>
            <a:ext cx="9066213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9" name="Picture 7" descr="UKS_WCS_RGB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230188"/>
            <a:ext cx="1096963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30" name="Straight Connector 9"/>
          <p:cNvCxnSpPr>
            <a:cxnSpLocks noChangeShapeType="1"/>
          </p:cNvCxnSpPr>
          <p:nvPr/>
        </p:nvCxnSpPr>
        <p:spPr bwMode="auto">
          <a:xfrm rot="10800000">
            <a:off x="247650" y="871538"/>
            <a:ext cx="8134350" cy="1587"/>
          </a:xfrm>
          <a:prstGeom prst="line">
            <a:avLst/>
          </a:prstGeom>
          <a:noFill/>
          <a:ln w="9525">
            <a:solidFill>
              <a:srgbClr val="87774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48" r:id="rId7"/>
    <p:sldLayoutId id="2147483856" r:id="rId8"/>
    <p:sldLayoutId id="2147483849" r:id="rId9"/>
  </p:sldLayoutIdLst>
  <p:transition spd="slow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E1002C"/>
          </a:solidFill>
          <a:latin typeface="+mj-lt"/>
          <a:ea typeface="Geneva" pitchFamily="-109" charset="-128"/>
          <a:cs typeface="Geneva" pitchFamily="-109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E1002C"/>
          </a:solidFill>
          <a:latin typeface="Verdana" pitchFamily="34" charset="0"/>
          <a:ea typeface="Geneva" pitchFamily="-109" charset="-128"/>
          <a:cs typeface="Geneva" pitchFamily="-10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E1002C"/>
          </a:solidFill>
          <a:latin typeface="Verdana" pitchFamily="34" charset="0"/>
          <a:ea typeface="Geneva" pitchFamily="-109" charset="-128"/>
          <a:cs typeface="Geneva" pitchFamily="-10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E1002C"/>
          </a:solidFill>
          <a:latin typeface="Verdana" pitchFamily="34" charset="0"/>
          <a:ea typeface="Geneva" pitchFamily="-109" charset="-128"/>
          <a:cs typeface="Geneva" pitchFamily="-10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E1002C"/>
          </a:solidFill>
          <a:latin typeface="Verdana" pitchFamily="34" charset="0"/>
          <a:ea typeface="Geneva" pitchFamily="-109" charset="-128"/>
          <a:cs typeface="Geneva" pitchFamily="-10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E1002C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E1002C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E1002C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E1002C"/>
          </a:solidFill>
          <a:latin typeface="Verdana" pitchFamily="34" charset="0"/>
        </a:defRPr>
      </a:lvl9pPr>
    </p:titleStyle>
    <p:bodyStyle>
      <a:lvl1pPr marL="184150" indent="-184150" algn="l" rtl="0" eaLnBrk="1" fontAlgn="base" hangingPunct="1">
        <a:lnSpc>
          <a:spcPct val="120000"/>
        </a:lnSpc>
        <a:spcBef>
          <a:spcPct val="0"/>
        </a:spcBef>
        <a:spcAft>
          <a:spcPts val="1400"/>
        </a:spcAft>
        <a:buClr>
          <a:srgbClr val="00367C"/>
        </a:buClr>
        <a:buSzPct val="100000"/>
        <a:buFont typeface="Arial" charset="0"/>
        <a:buChar char="•"/>
        <a:defRPr>
          <a:solidFill>
            <a:srgbClr val="595959"/>
          </a:solidFill>
          <a:latin typeface="+mn-lt"/>
          <a:ea typeface="Geneva" pitchFamily="-109" charset="-128"/>
          <a:cs typeface="Geneva" pitchFamily="-109" charset="-128"/>
        </a:defRPr>
      </a:lvl1pPr>
      <a:lvl2pPr marL="352425" indent="-168275" algn="l" rtl="0" eaLnBrk="1" fontAlgn="base" hangingPunct="1">
        <a:lnSpc>
          <a:spcPct val="120000"/>
        </a:lnSpc>
        <a:spcBef>
          <a:spcPct val="0"/>
        </a:spcBef>
        <a:spcAft>
          <a:spcPts val="1400"/>
        </a:spcAft>
        <a:buClr>
          <a:srgbClr val="00367C"/>
        </a:buClr>
        <a:buSzPct val="100000"/>
        <a:buFont typeface="Arial" charset="0"/>
        <a:buChar char="•"/>
        <a:defRPr sz="1600">
          <a:solidFill>
            <a:srgbClr val="595959"/>
          </a:solidFill>
          <a:latin typeface="+mn-lt"/>
          <a:ea typeface="Geneva" pitchFamily="-109" charset="-128"/>
          <a:cs typeface="Geneva" pitchFamily="23" charset="0"/>
        </a:defRPr>
      </a:lvl2pPr>
      <a:lvl3pPr marL="536575" indent="-184150" algn="l" rtl="0" eaLnBrk="1" fontAlgn="base" hangingPunct="1">
        <a:lnSpc>
          <a:spcPct val="120000"/>
        </a:lnSpc>
        <a:spcBef>
          <a:spcPct val="0"/>
        </a:spcBef>
        <a:spcAft>
          <a:spcPts val="1400"/>
        </a:spcAft>
        <a:buClr>
          <a:srgbClr val="00367C"/>
        </a:buClr>
        <a:buSzPct val="100000"/>
        <a:buFont typeface="Arial" charset="0"/>
        <a:buChar char="•"/>
        <a:defRPr sz="1400">
          <a:solidFill>
            <a:srgbClr val="595959"/>
          </a:solidFill>
          <a:latin typeface="+mn-lt"/>
          <a:ea typeface="ＭＳ Ｐゴシック" pitchFamily="-112" charset="-128"/>
          <a:cs typeface="ＭＳ Ｐゴシック" pitchFamily="-112" charset="-128"/>
        </a:defRPr>
      </a:lvl3pPr>
      <a:lvl4pPr marL="719138" indent="-182563" algn="l" rtl="0" eaLnBrk="1" fontAlgn="base" hangingPunct="1">
        <a:lnSpc>
          <a:spcPct val="120000"/>
        </a:lnSpc>
        <a:spcBef>
          <a:spcPct val="0"/>
        </a:spcBef>
        <a:spcAft>
          <a:spcPts val="1400"/>
        </a:spcAft>
        <a:buClr>
          <a:srgbClr val="00367C"/>
        </a:buClr>
        <a:buSzPct val="100000"/>
        <a:buFont typeface="Arial" charset="0"/>
        <a:buChar char="•"/>
        <a:defRPr sz="1400">
          <a:solidFill>
            <a:srgbClr val="595959"/>
          </a:solidFill>
          <a:latin typeface="+mn-lt"/>
          <a:ea typeface="ＭＳ Ｐゴシック" pitchFamily="-112" charset="-128"/>
          <a:cs typeface="ＭＳ Ｐゴシック" pitchFamily="-112" charset="-128"/>
        </a:defRPr>
      </a:lvl4pPr>
      <a:lvl5pPr marL="903288" indent="-184150" algn="l" rtl="0" eaLnBrk="1" fontAlgn="base" hangingPunct="1">
        <a:lnSpc>
          <a:spcPct val="120000"/>
        </a:lnSpc>
        <a:spcBef>
          <a:spcPct val="0"/>
        </a:spcBef>
        <a:spcAft>
          <a:spcPts val="1400"/>
        </a:spcAft>
        <a:buClr>
          <a:srgbClr val="00367C"/>
        </a:buClr>
        <a:buSzPct val="100000"/>
        <a:buFont typeface="Arial" charset="0"/>
        <a:buChar char="•"/>
        <a:defRPr sz="1400">
          <a:solidFill>
            <a:srgbClr val="595959"/>
          </a:solidFill>
          <a:latin typeface="+mn-lt"/>
          <a:ea typeface="ＭＳ Ｐゴシック" pitchFamily="-112" charset="-128"/>
          <a:cs typeface="ＭＳ Ｐゴシック" pitchFamily="-112" charset="-128"/>
        </a:defRPr>
      </a:lvl5pPr>
      <a:lvl6pPr marL="25146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00367C"/>
        </a:buClr>
        <a:buSzPct val="80000"/>
        <a:buFont typeface="Zapf Dingbats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00367C"/>
        </a:buClr>
        <a:buSzPct val="80000"/>
        <a:buFont typeface="Zapf Dingbats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00367C"/>
        </a:buClr>
        <a:buSzPct val="80000"/>
        <a:buFont typeface="Zapf Dingbats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00367C"/>
        </a:buClr>
        <a:buSzPct val="80000"/>
        <a:buFont typeface="Zapf Dingbats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ksport.gov.uk/resources/governance-code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8"/>
          <p:cNvSpPr>
            <a:spLocks noGrp="1"/>
          </p:cNvSpPr>
          <p:nvPr>
            <p:ph type="title"/>
          </p:nvPr>
        </p:nvSpPr>
        <p:spPr>
          <a:xfrm>
            <a:off x="782638" y="2164928"/>
            <a:ext cx="6151562" cy="3092872"/>
          </a:xfrm>
        </p:spPr>
        <p:txBody>
          <a:bodyPr/>
          <a:lstStyle/>
          <a:p>
            <a:r>
              <a:rPr lang="en-US" altLang="en-US" cap="none" dirty="0" smtClean="0">
                <a:ea typeface="Geneva" charset="-128"/>
              </a:rPr>
              <a:t>The Code for Sports Governance in the UK</a:t>
            </a:r>
            <a:br>
              <a:rPr lang="en-US" altLang="en-US" cap="none" dirty="0" smtClean="0">
                <a:ea typeface="Geneva" charset="-128"/>
              </a:rPr>
            </a:br>
            <a:r>
              <a:rPr lang="en-US" altLang="en-US" cap="none" dirty="0">
                <a:ea typeface="Geneva" charset="-128"/>
              </a:rPr>
              <a:t/>
            </a:r>
            <a:br>
              <a:rPr lang="en-US" altLang="en-US" cap="none" dirty="0">
                <a:ea typeface="Geneva" charset="-128"/>
              </a:rPr>
            </a:br>
            <a:r>
              <a:rPr lang="en-US" altLang="en-US" sz="3200" cap="none" dirty="0" smtClean="0">
                <a:ea typeface="Geneva" charset="-128"/>
              </a:rPr>
              <a:t>Jane </a:t>
            </a:r>
            <a:r>
              <a:rPr lang="en-US" altLang="en-US" sz="3200" cap="none" dirty="0" smtClean="0">
                <a:ea typeface="Geneva" charset="-128"/>
              </a:rPr>
              <a:t>Purdon</a:t>
            </a:r>
            <a:br>
              <a:rPr lang="en-US" altLang="en-US" sz="3200" cap="none" dirty="0" smtClean="0">
                <a:ea typeface="Geneva" charset="-128"/>
              </a:rPr>
            </a:br>
            <a:r>
              <a:rPr lang="en-US" altLang="en-US" sz="3200" cap="none" dirty="0" smtClean="0">
                <a:ea typeface="Geneva" charset="-128"/>
              </a:rPr>
              <a:t>UK Sport</a:t>
            </a:r>
            <a:endParaRPr lang="en-US" altLang="en-US" cap="none" dirty="0" smtClean="0">
              <a:ea typeface="Geneva" charset="-128"/>
            </a:endParaRPr>
          </a:p>
        </p:txBody>
      </p:sp>
      <p:sp>
        <p:nvSpPr>
          <p:cNvPr id="9219" name="Text Placeholder 9"/>
          <p:cNvSpPr>
            <a:spLocks noGrp="1"/>
          </p:cNvSpPr>
          <p:nvPr>
            <p:ph type="body" idx="1"/>
          </p:nvPr>
        </p:nvSpPr>
        <p:spPr>
          <a:xfrm>
            <a:off x="782638" y="1219200"/>
            <a:ext cx="6151562" cy="553616"/>
          </a:xfrm>
        </p:spPr>
        <p:txBody>
          <a:bodyPr/>
          <a:lstStyle/>
          <a:p>
            <a:endParaRPr lang="en-US" altLang="en-US" dirty="0" smtClean="0">
              <a:ea typeface="Geneva" charset="-128"/>
            </a:endParaRPr>
          </a:p>
        </p:txBody>
      </p:sp>
      <p:sp>
        <p:nvSpPr>
          <p:cNvPr id="9220" name="Text Placeholder 9"/>
          <p:cNvSpPr txBox="1">
            <a:spLocks/>
          </p:cNvSpPr>
          <p:nvPr/>
        </p:nvSpPr>
        <p:spPr bwMode="auto">
          <a:xfrm>
            <a:off x="152400" y="293688"/>
            <a:ext cx="61515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9pPr>
          </a:lstStyle>
          <a:p>
            <a:pPr>
              <a:lnSpc>
                <a:spcPct val="110000"/>
              </a:lnSpc>
              <a:spcBef>
                <a:spcPct val="20000"/>
              </a:spcBef>
              <a:buClr>
                <a:srgbClr val="00367C"/>
              </a:buClr>
              <a:buSzPct val="100000"/>
              <a:buFont typeface="Arial" charset="0"/>
              <a:buNone/>
            </a:pPr>
            <a:endParaRPr lang="en-US" altLang="en-US" sz="1000" dirty="0">
              <a:solidFill>
                <a:schemeClr val="bg1"/>
              </a:solidFill>
              <a:latin typeface="Verdana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-43243"/>
            <a:ext cx="9144000" cy="6858000"/>
          </a:xfrm>
          <a:prstGeom prst="rect">
            <a:avLst/>
          </a:prstGeom>
          <a:solidFill>
            <a:srgbClr val="E4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2944" y="4053669"/>
            <a:ext cx="2666061" cy="2552082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933450" y="758908"/>
            <a:ext cx="6661150" cy="567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 1 - Structure</a:t>
            </a:r>
          </a:p>
          <a:p>
            <a:pPr marL="0" indent="0">
              <a:buNone/>
            </a:pPr>
            <a:endParaRPr lang="en-GB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933450" y="1539883"/>
            <a:ext cx="6661150" cy="25137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Organisations shall have a </a:t>
            </a: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 and appropriate governance structure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led by a Board which is collectively responsible for the long-term success of the organisation and </a:t>
            </a: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exclusively vested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the power to lead it. The Board shall be </a:t>
            </a: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properly constituted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shall </a:t>
            </a: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operate effectively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29823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0"/>
            <a:ext cx="9144000" cy="6858000"/>
          </a:xfrm>
          <a:prstGeom prst="rect">
            <a:avLst/>
          </a:prstGeom>
          <a:solidFill>
            <a:srgbClr val="E4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2944" y="4053669"/>
            <a:ext cx="2666061" cy="2552082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933450" y="758908"/>
            <a:ext cx="6661150" cy="567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 2 - People</a:t>
            </a:r>
          </a:p>
          <a:p>
            <a:pPr marL="0" indent="0">
              <a:buNone/>
            </a:pPr>
            <a:endParaRPr lang="en-GB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933450" y="1539883"/>
            <a:ext cx="6661150" cy="25137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Organisations shall recruit and engage people with </a:t>
            </a:r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appropriate diversity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independence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skills, experience and knowledge to take effective decisions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that further the organisation’s goals.</a:t>
            </a:r>
          </a:p>
        </p:txBody>
      </p:sp>
    </p:spTree>
    <p:extLst>
      <p:ext uri="{BB962C8B-B14F-4D97-AF65-F5344CB8AC3E}">
        <p14:creationId xmlns:p14="http://schemas.microsoft.com/office/powerpoint/2010/main" val="25258801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0"/>
            <a:ext cx="9144000" cy="6858000"/>
          </a:xfrm>
          <a:prstGeom prst="rect">
            <a:avLst/>
          </a:prstGeom>
          <a:solidFill>
            <a:srgbClr val="E4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2944" y="4053669"/>
            <a:ext cx="2666061" cy="2552082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933450" y="758908"/>
            <a:ext cx="6661150" cy="567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 3 - Communication</a:t>
            </a:r>
          </a:p>
          <a:p>
            <a:pPr marL="0" indent="0">
              <a:buNone/>
            </a:pPr>
            <a:endParaRPr lang="en-GB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933450" y="1539883"/>
            <a:ext cx="7258050" cy="25137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Organisations shall be </a:t>
            </a:r>
            <a:r>
              <a:rPr lang="en-GB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transparent</a:t>
            </a:r>
            <a:r>
              <a:rPr lang="en-GB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accountable</a:t>
            </a:r>
            <a:r>
              <a:rPr lang="en-GB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engaging effectively with stakeholders </a:t>
            </a:r>
            <a:r>
              <a:rPr lang="en-GB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nurturing internal democracy.</a:t>
            </a: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36581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0"/>
            <a:ext cx="9144000" cy="6858000"/>
          </a:xfrm>
          <a:prstGeom prst="rect">
            <a:avLst/>
          </a:prstGeom>
          <a:solidFill>
            <a:srgbClr val="E4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2944" y="4053669"/>
            <a:ext cx="2666061" cy="2552082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933450" y="742950"/>
            <a:ext cx="7029450" cy="58329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 4 – Standards and Conduct</a:t>
            </a:r>
          </a:p>
          <a:p>
            <a:pPr marL="0" indent="0">
              <a:buNone/>
            </a:pPr>
            <a:endParaRPr lang="en-GB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933450" y="1539883"/>
            <a:ext cx="7258050" cy="251378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Organisations shall uphold high standards of </a:t>
            </a: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integrity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engage in regular and effective </a:t>
            </a: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drive </a:t>
            </a: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continuous improvement.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93221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0"/>
            <a:ext cx="9144000" cy="6858000"/>
          </a:xfrm>
          <a:prstGeom prst="rect">
            <a:avLst/>
          </a:prstGeom>
          <a:solidFill>
            <a:srgbClr val="E4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2944" y="4053669"/>
            <a:ext cx="2666061" cy="2552082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933450" y="742950"/>
            <a:ext cx="7277100" cy="58329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 5 – Policies and Procedures</a:t>
            </a:r>
          </a:p>
          <a:p>
            <a:pPr marL="0" indent="0">
              <a:buNone/>
            </a:pPr>
            <a:endParaRPr lang="en-GB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933450" y="1539882"/>
            <a:ext cx="6910668" cy="29245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Organisations shall comply with all applicable </a:t>
            </a:r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laws and regulations 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to take responsible financial </a:t>
            </a:r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planning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have appropriate controls and </a:t>
            </a:r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management procedures. </a:t>
            </a:r>
          </a:p>
        </p:txBody>
      </p:sp>
    </p:spTree>
    <p:extLst>
      <p:ext uri="{BB962C8B-B14F-4D97-AF65-F5344CB8AC3E}">
        <p14:creationId xmlns:p14="http://schemas.microsoft.com/office/powerpoint/2010/main" val="796011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cap="none" dirty="0" smtClean="0">
                <a:ea typeface="Geneva" charset="-128"/>
              </a:rPr>
              <a:t>Compliance process</a:t>
            </a:r>
          </a:p>
        </p:txBody>
      </p:sp>
      <p:sp>
        <p:nvSpPr>
          <p:cNvPr id="10243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>
              <a:ea typeface="Geneva" charset="-128"/>
            </a:endParaRPr>
          </a:p>
        </p:txBody>
      </p:sp>
      <p:sp>
        <p:nvSpPr>
          <p:cNvPr id="10244" name="Text Placeholder 9"/>
          <p:cNvSpPr txBox="1">
            <a:spLocks/>
          </p:cNvSpPr>
          <p:nvPr/>
        </p:nvSpPr>
        <p:spPr bwMode="auto">
          <a:xfrm>
            <a:off x="152400" y="293688"/>
            <a:ext cx="61515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9pPr>
          </a:lstStyle>
          <a:p>
            <a:pPr>
              <a:lnSpc>
                <a:spcPct val="110000"/>
              </a:lnSpc>
              <a:spcBef>
                <a:spcPct val="20000"/>
              </a:spcBef>
              <a:buClr>
                <a:srgbClr val="00367C"/>
              </a:buClr>
              <a:buSzPct val="100000"/>
              <a:buFont typeface="Arial" charset="0"/>
              <a:buNone/>
            </a:pPr>
            <a:r>
              <a:rPr lang="en-US" altLang="en-US" sz="1000" b="1" dirty="0" smtClean="0">
                <a:solidFill>
                  <a:schemeClr val="bg1"/>
                </a:solidFill>
                <a:latin typeface="Verdana" charset="0"/>
              </a:rPr>
              <a:t>UK Sport and Governance</a:t>
            </a:r>
            <a:endParaRPr lang="en-US" altLang="en-US" sz="1000" dirty="0">
              <a:solidFill>
                <a:schemeClr val="bg1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9235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Application of the Code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Code </a:t>
            </a:r>
            <a:r>
              <a:rPr lang="en-GB" dirty="0" smtClean="0"/>
              <a:t>applies to 60 sports national governing bodies </a:t>
            </a:r>
            <a:endParaRPr lang="en-GB" dirty="0" smtClean="0"/>
          </a:p>
          <a:p>
            <a:pPr lvl="1"/>
            <a:r>
              <a:rPr lang="en-GB" dirty="0" smtClean="0"/>
              <a:t>Includes the big professional sports (football, rugby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  <a:endParaRPr lang="en-GB" dirty="0" smtClean="0"/>
          </a:p>
          <a:p>
            <a:r>
              <a:rPr lang="en-GB" dirty="0" smtClean="0"/>
              <a:t>October 2016: publication of the Code.</a:t>
            </a:r>
          </a:p>
          <a:p>
            <a:r>
              <a:rPr lang="en-GB" dirty="0" smtClean="0"/>
              <a:t>Jan </a:t>
            </a:r>
            <a:r>
              <a:rPr lang="en-GB" dirty="0" smtClean="0"/>
              <a:t>to March 2017: bespoke analysis of each </a:t>
            </a:r>
            <a:r>
              <a:rPr lang="en-GB" dirty="0" smtClean="0"/>
              <a:t>sport organisation against the requirements </a:t>
            </a:r>
            <a:r>
              <a:rPr lang="en-GB" dirty="0" smtClean="0"/>
              <a:t>of </a:t>
            </a:r>
            <a:r>
              <a:rPr lang="en-GB" dirty="0" smtClean="0"/>
              <a:t>the </a:t>
            </a:r>
            <a:r>
              <a:rPr lang="en-GB" dirty="0" smtClean="0"/>
              <a:t>Code.</a:t>
            </a:r>
          </a:p>
          <a:p>
            <a:r>
              <a:rPr lang="en-GB" dirty="0" smtClean="0"/>
              <a:t>April 2017: bespoke Governance Action Plans agreed with all </a:t>
            </a:r>
            <a:r>
              <a:rPr lang="en-GB" dirty="0" smtClean="0"/>
              <a:t>organisations</a:t>
            </a:r>
            <a:r>
              <a:rPr lang="en-GB" dirty="0" smtClean="0"/>
              <a:t>. </a:t>
            </a:r>
          </a:p>
          <a:p>
            <a:r>
              <a:rPr lang="en-GB" dirty="0" smtClean="0"/>
              <a:t>October 2017: deadline for compliance.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659062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Compliance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20 December 2017: compliance decisions announced.</a:t>
            </a:r>
          </a:p>
          <a:p>
            <a:r>
              <a:rPr lang="en-GB" dirty="0" smtClean="0"/>
              <a:t>All funded national governing bodies bar three deemed compliant.</a:t>
            </a:r>
          </a:p>
          <a:p>
            <a:pPr lvl="1"/>
            <a:r>
              <a:rPr lang="en-GB" dirty="0" smtClean="0"/>
              <a:t>Compliant organisations include </a:t>
            </a:r>
            <a:r>
              <a:rPr lang="en-GB" dirty="0" smtClean="0"/>
              <a:t>the Football Association, </a:t>
            </a:r>
            <a:r>
              <a:rPr lang="en-GB" dirty="0" smtClean="0"/>
              <a:t>Rugby </a:t>
            </a:r>
            <a:r>
              <a:rPr lang="en-GB" dirty="0" smtClean="0"/>
              <a:t>Union</a:t>
            </a:r>
            <a:r>
              <a:rPr lang="en-GB" dirty="0" smtClean="0"/>
              <a:t>, England and Wales Cricket Board, British Cycling … and UK Sport itself. </a:t>
            </a:r>
          </a:p>
          <a:p>
            <a:pPr lvl="1"/>
            <a:r>
              <a:rPr lang="en-GB" dirty="0" smtClean="0"/>
              <a:t>Plans in place for the other three. </a:t>
            </a:r>
          </a:p>
          <a:p>
            <a:r>
              <a:rPr lang="en-GB" b="1" dirty="0" smtClean="0"/>
              <a:t>A revolution in British sport governance.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861879619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Lessons learned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Change is challenging! But vital. </a:t>
            </a:r>
          </a:p>
          <a:p>
            <a:r>
              <a:rPr lang="en-GB" sz="2000" dirty="0" smtClean="0"/>
              <a:t>Plan </a:t>
            </a:r>
            <a:r>
              <a:rPr lang="en-GB" sz="2000" dirty="0"/>
              <a:t>and prioritise the changes you need to make.</a:t>
            </a:r>
          </a:p>
          <a:p>
            <a:pPr lvl="1"/>
            <a:r>
              <a:rPr lang="en-GB" sz="1800" dirty="0"/>
              <a:t>Each organisation differs</a:t>
            </a:r>
          </a:p>
          <a:p>
            <a:pPr lvl="1"/>
            <a:r>
              <a:rPr lang="en-GB" sz="1800" dirty="0"/>
              <a:t>Some will be more compliant than others.</a:t>
            </a:r>
          </a:p>
          <a:p>
            <a:r>
              <a:rPr lang="en-GB" sz="2000" dirty="0" smtClean="0"/>
              <a:t>Central </a:t>
            </a:r>
            <a:r>
              <a:rPr lang="en-GB" sz="2000" dirty="0"/>
              <a:t>support </a:t>
            </a:r>
            <a:r>
              <a:rPr lang="en-GB" sz="2000" dirty="0" smtClean="0"/>
              <a:t>was available </a:t>
            </a:r>
            <a:r>
              <a:rPr lang="en-GB" sz="2000" dirty="0"/>
              <a:t>from UK Sport and Sport England.</a:t>
            </a:r>
          </a:p>
          <a:p>
            <a:r>
              <a:rPr lang="en-GB" sz="2000" dirty="0" smtClean="0"/>
              <a:t>But peer support – organisation to organisation – is valuable. </a:t>
            </a:r>
          </a:p>
          <a:p>
            <a:pPr lvl="1"/>
            <a:r>
              <a:rPr lang="en-GB" sz="1800" dirty="0" smtClean="0"/>
              <a:t>Discuss mutual problems.</a:t>
            </a:r>
          </a:p>
          <a:p>
            <a:pPr lvl="1"/>
            <a:r>
              <a:rPr lang="en-GB" sz="1800" dirty="0" smtClean="0"/>
              <a:t>Share good practice.</a:t>
            </a:r>
          </a:p>
        </p:txBody>
      </p:sp>
    </p:spTree>
    <p:extLst>
      <p:ext uri="{BB962C8B-B14F-4D97-AF65-F5344CB8AC3E}">
        <p14:creationId xmlns:p14="http://schemas.microsoft.com/office/powerpoint/2010/main" val="2340137920"/>
      </p:ext>
    </p:extLst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Lessons learned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Embrace it! </a:t>
            </a:r>
          </a:p>
          <a:p>
            <a:r>
              <a:rPr lang="en-GB" dirty="0" smtClean="0"/>
              <a:t>Great governance is an asset to your organisation:</a:t>
            </a:r>
          </a:p>
          <a:p>
            <a:pPr lvl="1"/>
            <a:r>
              <a:rPr lang="en-GB" dirty="0" smtClean="0"/>
              <a:t>Builds stakeholder trust</a:t>
            </a:r>
          </a:p>
          <a:p>
            <a:pPr lvl="1"/>
            <a:r>
              <a:rPr lang="en-GB" dirty="0" smtClean="0"/>
              <a:t>Improves organisational performance on every metric</a:t>
            </a:r>
          </a:p>
          <a:p>
            <a:r>
              <a:rPr lang="en-GB" dirty="0"/>
              <a:t>Senior leaders of sports should be advocates for change within their organisations.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6157959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8"/>
          <p:cNvSpPr>
            <a:spLocks noGrp="1"/>
          </p:cNvSpPr>
          <p:nvPr>
            <p:ph type="title"/>
          </p:nvPr>
        </p:nvSpPr>
        <p:spPr>
          <a:xfrm>
            <a:off x="782638" y="2895600"/>
            <a:ext cx="6761162" cy="2362200"/>
          </a:xfrm>
        </p:spPr>
        <p:txBody>
          <a:bodyPr/>
          <a:lstStyle/>
          <a:p>
            <a:r>
              <a:rPr lang="en-US" altLang="en-US" cap="none" dirty="0" smtClean="0">
                <a:ea typeface="Geneva" charset="-128"/>
              </a:rPr>
              <a:t>UK Sport</a:t>
            </a:r>
          </a:p>
        </p:txBody>
      </p:sp>
      <p:sp>
        <p:nvSpPr>
          <p:cNvPr id="10243" name="Text Placeholder 9"/>
          <p:cNvSpPr>
            <a:spLocks noGrp="1"/>
          </p:cNvSpPr>
          <p:nvPr>
            <p:ph type="body" idx="1"/>
          </p:nvPr>
        </p:nvSpPr>
        <p:spPr>
          <a:xfrm>
            <a:off x="782638" y="1219200"/>
            <a:ext cx="6761162" cy="1676400"/>
          </a:xfrm>
        </p:spPr>
        <p:txBody>
          <a:bodyPr/>
          <a:lstStyle/>
          <a:p>
            <a:endParaRPr lang="en-US" altLang="en-US" dirty="0" smtClean="0">
              <a:ea typeface="Geneva" charset="-128"/>
            </a:endParaRPr>
          </a:p>
        </p:txBody>
      </p:sp>
      <p:sp>
        <p:nvSpPr>
          <p:cNvPr id="10244" name="Text Placeholder 9"/>
          <p:cNvSpPr txBox="1">
            <a:spLocks/>
          </p:cNvSpPr>
          <p:nvPr/>
        </p:nvSpPr>
        <p:spPr bwMode="auto">
          <a:xfrm>
            <a:off x="152400" y="293688"/>
            <a:ext cx="61515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9pPr>
          </a:lstStyle>
          <a:p>
            <a:pPr>
              <a:lnSpc>
                <a:spcPct val="110000"/>
              </a:lnSpc>
              <a:spcBef>
                <a:spcPct val="20000"/>
              </a:spcBef>
              <a:buClr>
                <a:srgbClr val="00367C"/>
              </a:buClr>
              <a:buSzPct val="100000"/>
              <a:buFont typeface="Arial" charset="0"/>
              <a:buNone/>
            </a:pPr>
            <a:r>
              <a:rPr lang="en-US" altLang="en-US" sz="1000" b="1" dirty="0" smtClean="0">
                <a:solidFill>
                  <a:schemeClr val="bg1"/>
                </a:solidFill>
                <a:latin typeface="Verdana" charset="0"/>
              </a:rPr>
              <a:t>UK Sport and Governance</a:t>
            </a:r>
            <a:endParaRPr lang="en-US" altLang="en-US" sz="1000" dirty="0">
              <a:solidFill>
                <a:schemeClr val="bg1"/>
              </a:solidFill>
              <a:latin typeface="Verdana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cap="none" dirty="0" smtClean="0">
                <a:ea typeface="Geneva" charset="-128"/>
              </a:rPr>
              <a:t>Thank you</a:t>
            </a:r>
            <a:endParaRPr lang="en-US" altLang="en-US" cap="none" dirty="0" smtClean="0">
              <a:ea typeface="Geneva" charset="-128"/>
            </a:endParaRPr>
          </a:p>
        </p:txBody>
      </p:sp>
      <p:sp>
        <p:nvSpPr>
          <p:cNvPr id="10243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>
              <a:ea typeface="Geneva" charset="-128"/>
            </a:endParaRPr>
          </a:p>
        </p:txBody>
      </p:sp>
      <p:sp>
        <p:nvSpPr>
          <p:cNvPr id="10244" name="Text Placeholder 9"/>
          <p:cNvSpPr txBox="1">
            <a:spLocks/>
          </p:cNvSpPr>
          <p:nvPr/>
        </p:nvSpPr>
        <p:spPr bwMode="auto">
          <a:xfrm>
            <a:off x="152400" y="293688"/>
            <a:ext cx="61515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9pPr>
          </a:lstStyle>
          <a:p>
            <a:pPr>
              <a:lnSpc>
                <a:spcPct val="110000"/>
              </a:lnSpc>
              <a:spcBef>
                <a:spcPct val="20000"/>
              </a:spcBef>
              <a:buClr>
                <a:srgbClr val="00367C"/>
              </a:buClr>
              <a:buSzPct val="100000"/>
              <a:buFont typeface="Arial" charset="0"/>
              <a:buNone/>
            </a:pPr>
            <a:r>
              <a:rPr lang="en-US" altLang="en-US" sz="1000" b="1" dirty="0" smtClean="0">
                <a:solidFill>
                  <a:schemeClr val="bg1"/>
                </a:solidFill>
                <a:latin typeface="Verdana" charset="0"/>
              </a:rPr>
              <a:t>UK Sport and Governance</a:t>
            </a:r>
            <a:endParaRPr lang="en-US" altLang="en-US" sz="1000" dirty="0">
              <a:solidFill>
                <a:schemeClr val="bg1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4055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/>
          <p:cNvSpPr>
            <a:spLocks noGrp="1"/>
          </p:cNvSpPr>
          <p:nvPr>
            <p:ph type="title"/>
          </p:nvPr>
        </p:nvSpPr>
        <p:spPr>
          <a:xfrm>
            <a:off x="495300" y="990600"/>
            <a:ext cx="9066213" cy="533400"/>
          </a:xfrm>
        </p:spPr>
        <p:txBody>
          <a:bodyPr/>
          <a:lstStyle/>
          <a:p>
            <a:r>
              <a:rPr lang="en-GB" dirty="0" smtClean="0">
                <a:ea typeface="Geneva" pitchFamily="23" charset="0"/>
                <a:cs typeface="Geneva" pitchFamily="23" charset="0"/>
              </a:rPr>
              <a:t>Introduction to UK Sport</a:t>
            </a:r>
            <a:endParaRPr lang="en-US" dirty="0" smtClean="0">
              <a:ea typeface="Geneva" pitchFamily="23" charset="0"/>
              <a:cs typeface="Geneva" pitchFamily="23" charset="0"/>
            </a:endParaRPr>
          </a:p>
        </p:txBody>
      </p:sp>
      <p:sp>
        <p:nvSpPr>
          <p:cNvPr id="11267" name="Content Placeholder 4"/>
          <p:cNvSpPr>
            <a:spLocks noGrp="1"/>
          </p:cNvSpPr>
          <p:nvPr>
            <p:ph idx="1"/>
          </p:nvPr>
        </p:nvSpPr>
        <p:spPr>
          <a:xfrm>
            <a:off x="495300" y="1676400"/>
            <a:ext cx="9066213" cy="3810000"/>
          </a:xfrm>
        </p:spPr>
        <p:txBody>
          <a:bodyPr/>
          <a:lstStyle/>
          <a:p>
            <a:r>
              <a:rPr lang="en-GB" dirty="0"/>
              <a:t>UK Sport is the United Kingdom’s elite sport agency.</a:t>
            </a:r>
          </a:p>
          <a:p>
            <a:r>
              <a:rPr lang="en-GB" dirty="0"/>
              <a:t>We strategically invest </a:t>
            </a:r>
            <a:r>
              <a:rPr lang="en-GB" dirty="0" smtClean="0"/>
              <a:t>public money (tax and lottery) </a:t>
            </a:r>
            <a:r>
              <a:rPr lang="en-GB" dirty="0"/>
              <a:t>into Olympic and Paralympic sport.</a:t>
            </a:r>
          </a:p>
          <a:p>
            <a:r>
              <a:rPr lang="en-GB" dirty="0" smtClean="0"/>
              <a:t>We’re </a:t>
            </a:r>
            <a:r>
              <a:rPr lang="en-GB" dirty="0"/>
              <a:t>an </a:t>
            </a:r>
            <a:r>
              <a:rPr lang="en-GB" dirty="0" smtClean="0"/>
              <a:t>‘arms-length’ </a:t>
            </a:r>
            <a:r>
              <a:rPr lang="en-GB" dirty="0"/>
              <a:t>governing body of the Department of Culture, Media and Sport</a:t>
            </a:r>
            <a:r>
              <a:rPr lang="en-GB" dirty="0" smtClean="0"/>
              <a:t>.</a:t>
            </a:r>
          </a:p>
          <a:p>
            <a:r>
              <a:rPr lang="en-GB" dirty="0" smtClean="0"/>
              <a:t>We work closely with our sister organisation Sport England </a:t>
            </a:r>
          </a:p>
          <a:p>
            <a:pPr marL="368300" lvl="2" indent="0">
              <a:buNone/>
            </a:pPr>
            <a:r>
              <a:rPr lang="en-GB" dirty="0" smtClean="0"/>
              <a:t>Sport England fund grassroots and mass participation in sport. </a:t>
            </a:r>
            <a:endParaRPr lang="en-GB" dirty="0"/>
          </a:p>
          <a:p>
            <a:endParaRPr lang="en-GB" dirty="0" smtClean="0">
              <a:ea typeface="Geneva" pitchFamily="23" charset="0"/>
              <a:cs typeface="Geneva" pitchFamily="2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7143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</a:t>
            </a:r>
            <a:r>
              <a:rPr lang="en-GB" dirty="0" smtClean="0"/>
              <a:t>UK Sport invests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Total funding for Tokyo 2021 Olympic and Paralympic Games:</a:t>
            </a:r>
          </a:p>
          <a:p>
            <a:pPr marL="0" indent="0" algn="ctr">
              <a:buNone/>
            </a:pPr>
            <a:r>
              <a:rPr lang="en-GB" b="1" dirty="0" smtClean="0"/>
              <a:t>£345,279,427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Total funding for </a:t>
            </a:r>
            <a:r>
              <a:rPr lang="en-GB" dirty="0" err="1" smtClean="0"/>
              <a:t>PyeongChang</a:t>
            </a:r>
            <a:r>
              <a:rPr lang="en-GB" dirty="0" smtClean="0"/>
              <a:t> 2018 Winter Olympic and Paralympic Games:</a:t>
            </a:r>
          </a:p>
          <a:p>
            <a:pPr marL="0" indent="0" algn="ctr">
              <a:buNone/>
            </a:pPr>
            <a:r>
              <a:rPr lang="en-GB" b="1" dirty="0" smtClean="0"/>
              <a:t>£30,685,668</a:t>
            </a:r>
          </a:p>
        </p:txBody>
      </p:sp>
    </p:spTree>
    <p:extLst>
      <p:ext uri="{BB962C8B-B14F-4D97-AF65-F5344CB8AC3E}">
        <p14:creationId xmlns:p14="http://schemas.microsoft.com/office/powerpoint/2010/main" val="4306538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we invest 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Central funding for sporting National Governing </a:t>
            </a:r>
            <a:r>
              <a:rPr lang="en-GB" dirty="0" smtClean="0"/>
              <a:t>Bodies</a:t>
            </a:r>
          </a:p>
          <a:p>
            <a:r>
              <a:rPr lang="en-GB" dirty="0" smtClean="0"/>
              <a:t>Over 60 national governing bodies receive public funding</a:t>
            </a:r>
          </a:p>
          <a:p>
            <a:pPr lvl="1"/>
            <a:r>
              <a:rPr lang="en-GB" dirty="0" smtClean="0"/>
              <a:t>Some only receive funding from UK Sport</a:t>
            </a:r>
          </a:p>
          <a:p>
            <a:pPr lvl="1"/>
            <a:r>
              <a:rPr lang="en-GB" dirty="0" smtClean="0"/>
              <a:t>Some only receive funding from Sport England</a:t>
            </a:r>
          </a:p>
          <a:p>
            <a:pPr lvl="1"/>
            <a:r>
              <a:rPr lang="en-GB" dirty="0" smtClean="0"/>
              <a:t>Some receive funding from both of us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697448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8"/>
          <p:cNvSpPr>
            <a:spLocks noGrp="1"/>
          </p:cNvSpPr>
          <p:nvPr>
            <p:ph type="title"/>
          </p:nvPr>
        </p:nvSpPr>
        <p:spPr>
          <a:xfrm>
            <a:off x="782638" y="2895600"/>
            <a:ext cx="6761162" cy="2362200"/>
          </a:xfrm>
        </p:spPr>
        <p:txBody>
          <a:bodyPr/>
          <a:lstStyle/>
          <a:p>
            <a:r>
              <a:rPr lang="en-US" altLang="en-US" cap="none" dirty="0" smtClean="0">
                <a:ea typeface="Geneva" charset="-128"/>
              </a:rPr>
              <a:t>A Code for Sports Governance</a:t>
            </a:r>
          </a:p>
        </p:txBody>
      </p:sp>
      <p:sp>
        <p:nvSpPr>
          <p:cNvPr id="10243" name="Text Placeholder 9"/>
          <p:cNvSpPr>
            <a:spLocks noGrp="1"/>
          </p:cNvSpPr>
          <p:nvPr>
            <p:ph type="body" idx="1"/>
          </p:nvPr>
        </p:nvSpPr>
        <p:spPr>
          <a:xfrm>
            <a:off x="782638" y="1219200"/>
            <a:ext cx="6761162" cy="1676400"/>
          </a:xfrm>
        </p:spPr>
        <p:txBody>
          <a:bodyPr/>
          <a:lstStyle/>
          <a:p>
            <a:endParaRPr lang="en-US" altLang="en-US" dirty="0" smtClean="0">
              <a:ea typeface="Geneva" charset="-128"/>
            </a:endParaRPr>
          </a:p>
        </p:txBody>
      </p:sp>
      <p:sp>
        <p:nvSpPr>
          <p:cNvPr id="10244" name="Text Placeholder 9"/>
          <p:cNvSpPr txBox="1">
            <a:spLocks/>
          </p:cNvSpPr>
          <p:nvPr/>
        </p:nvSpPr>
        <p:spPr bwMode="auto">
          <a:xfrm>
            <a:off x="152400" y="293688"/>
            <a:ext cx="61515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9pPr>
          </a:lstStyle>
          <a:p>
            <a:pPr>
              <a:lnSpc>
                <a:spcPct val="110000"/>
              </a:lnSpc>
              <a:spcBef>
                <a:spcPct val="20000"/>
              </a:spcBef>
              <a:buClr>
                <a:srgbClr val="00367C"/>
              </a:buClr>
              <a:buSzPct val="100000"/>
              <a:buFont typeface="Arial" charset="0"/>
              <a:buNone/>
            </a:pPr>
            <a:r>
              <a:rPr lang="en-US" altLang="en-US" sz="1000" b="1" dirty="0" smtClean="0">
                <a:solidFill>
                  <a:schemeClr val="bg1"/>
                </a:solidFill>
                <a:latin typeface="Verdana" charset="0"/>
              </a:rPr>
              <a:t>UK Sport and Governance</a:t>
            </a:r>
            <a:endParaRPr lang="en-US" altLang="en-US" sz="1000" dirty="0">
              <a:solidFill>
                <a:schemeClr val="bg1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4070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486" y="461754"/>
            <a:ext cx="4237028" cy="5934492"/>
          </a:xfrm>
        </p:spPr>
      </p:pic>
    </p:spTree>
    <p:extLst>
      <p:ext uri="{BB962C8B-B14F-4D97-AF65-F5344CB8AC3E}">
        <p14:creationId xmlns:p14="http://schemas.microsoft.com/office/powerpoint/2010/main" val="1682620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>
              <a:hlinkClick r:id="rId2"/>
            </a:endParaRPr>
          </a:p>
          <a:p>
            <a:pPr marL="0" indent="0" algn="ctr">
              <a:buNone/>
            </a:pPr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www.uksport.gov.uk/resources/governance-code</a:t>
            </a: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Or search for </a:t>
            </a:r>
          </a:p>
          <a:p>
            <a:pPr marL="0" indent="0" algn="ctr">
              <a:buNone/>
            </a:pPr>
            <a:r>
              <a:rPr lang="en-GB" dirty="0" smtClean="0"/>
              <a:t>‘A Code for Sports Governance’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65168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Purpose of the Code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2000" dirty="0" smtClean="0"/>
              <a:t>“ To drive </a:t>
            </a:r>
            <a:r>
              <a:rPr lang="en-GB" sz="2000" dirty="0"/>
              <a:t>and influence the </a:t>
            </a:r>
            <a:r>
              <a:rPr lang="en-GB" sz="2000" b="1" dirty="0"/>
              <a:t>highest standards</a:t>
            </a:r>
            <a:r>
              <a:rPr lang="en-GB" sz="2000" dirty="0"/>
              <a:t> of professional, organisational and ethical conduct in national and international sport.” </a:t>
            </a:r>
          </a:p>
          <a:p>
            <a:r>
              <a:rPr lang="en-GB" dirty="0" smtClean="0"/>
              <a:t>Compliance with the Code is mandatory for organisations in receipt of public funding. </a:t>
            </a:r>
          </a:p>
          <a:p>
            <a:r>
              <a:rPr lang="en-GB" dirty="0" smtClean="0"/>
              <a:t>This legal obligation is contained in UK Sport and Sport England’s funding agreements with sports organisations.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627103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MOVIE_ONCLICK_URL" val="http://"/>
  <p:tag name="GENSWF_MOVIE_PRESENTATION_END_URL" val="http://"/>
</p:tagLst>
</file>

<file path=ppt/theme/theme1.xml><?xml version="1.0" encoding="utf-8"?>
<a:theme xmlns:a="http://schemas.openxmlformats.org/drawingml/2006/main" name="UKSport_2013_PresentationTemplate_Final">
  <a:themeElements>
    <a:clrScheme name="Custom 1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AA965A"/>
      </a:accent1>
      <a:accent2>
        <a:srgbClr val="FF002C"/>
      </a:accent2>
      <a:accent3>
        <a:srgbClr val="990B23"/>
      </a:accent3>
      <a:accent4>
        <a:srgbClr val="00367C"/>
      </a:accent4>
      <a:accent5>
        <a:srgbClr val="0B2959"/>
      </a:accent5>
      <a:accent6>
        <a:srgbClr val="6E633D"/>
      </a:accent6>
      <a:hlink>
        <a:srgbClr val="00367C"/>
      </a:hlink>
      <a:folHlink>
        <a:srgbClr val="00367C"/>
      </a:folHlink>
    </a:clrScheme>
    <a:fontScheme name="Blank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E271611B529D44A0CE46F319ACC097" ma:contentTypeVersion="0" ma:contentTypeDescription="Create a new document." ma:contentTypeScope="" ma:versionID="ccc0d1b275a96c35b3d65f09da7627c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dd720b4d90d7312887cec40605be59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23DEBA-CAFF-4DDE-A3B8-1B7F09A87112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1999DFBB-00FE-4937-A2DA-DC356B1600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67B1747-8E4E-456D-94A7-04F999C879FA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F3192A86-D092-445E-8FD9-C18595F113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UKSport_2013_PresentationTemplate_Final</Template>
  <TotalTime>564</TotalTime>
  <Words>644</Words>
  <Application>Microsoft Office PowerPoint</Application>
  <PresentationFormat>A4 Paper (210x297 mm)</PresentationFormat>
  <Paragraphs>100</Paragraphs>
  <Slides>20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ＭＳ Ｐゴシック</vt:lpstr>
      <vt:lpstr>Arial</vt:lpstr>
      <vt:lpstr>Geneva</vt:lpstr>
      <vt:lpstr>Times</vt:lpstr>
      <vt:lpstr>Verdana</vt:lpstr>
      <vt:lpstr>Zapf Dingbats</vt:lpstr>
      <vt:lpstr>UKSport_2013_PresentationTemplate_Final</vt:lpstr>
      <vt:lpstr>The Code for Sports Governance in the UK  Jane Purdon UK Sport</vt:lpstr>
      <vt:lpstr>UK Sport</vt:lpstr>
      <vt:lpstr>Introduction to UK Sport</vt:lpstr>
      <vt:lpstr>What UK Sport invests</vt:lpstr>
      <vt:lpstr>How we invest it</vt:lpstr>
      <vt:lpstr>A Code for Sports Governance</vt:lpstr>
      <vt:lpstr>PowerPoint Presentation</vt:lpstr>
      <vt:lpstr>PowerPoint Presentation</vt:lpstr>
      <vt:lpstr>Purpose of the Code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Compliance process</vt:lpstr>
      <vt:lpstr>Application of the Code</vt:lpstr>
      <vt:lpstr>Compliance</vt:lpstr>
      <vt:lpstr>Lessons learned</vt:lpstr>
      <vt:lpstr>Lessons learned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VERDANA BOLD, 36PT</dc:title>
  <dc:creator>Duncan Jenner</dc:creator>
  <cp:lastModifiedBy>Jane Purdon</cp:lastModifiedBy>
  <cp:revision>39</cp:revision>
  <cp:lastPrinted>2018-03-15T17:11:04Z</cp:lastPrinted>
  <dcterms:created xsi:type="dcterms:W3CDTF">2013-11-14T09:52:02Z</dcterms:created>
  <dcterms:modified xsi:type="dcterms:W3CDTF">2018-04-09T08:32:27Z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UKS Presentation</vt:lpwstr>
  </property>
  <property fmtid="{D5CDD505-2E9C-101B-9397-08002B2CF9AE}" pid="3" name="Year">
    <vt:lpwstr/>
  </property>
  <property fmtid="{D5CDD505-2E9C-101B-9397-08002B2CF9AE}" pid="4" name="NGB">
    <vt:lpwstr/>
  </property>
  <property fmtid="{D5CDD505-2E9C-101B-9397-08002B2CF9AE}" pid="5" name="Related Team">
    <vt:lpwstr/>
  </property>
  <property fmtid="{D5CDD505-2E9C-101B-9397-08002B2CF9AE}" pid="6" name="Work Area">
    <vt:lpwstr/>
  </property>
  <property fmtid="{D5CDD505-2E9C-101B-9397-08002B2CF9AE}" pid="7" name="Information Classification">
    <vt:lpwstr>Unmarked</vt:lpwstr>
  </property>
  <property fmtid="{D5CDD505-2E9C-101B-9397-08002B2CF9AE}" pid="8" name="Topic">
    <vt:lpwstr/>
  </property>
  <property fmtid="{D5CDD505-2E9C-101B-9397-08002B2CF9AE}" pid="9" name="UKS Content Type">
    <vt:lpwstr/>
  </property>
  <property fmtid="{D5CDD505-2E9C-101B-9397-08002B2CF9AE}" pid="10" name="Sub-Topic">
    <vt:lpwstr/>
  </property>
  <property fmtid="{D5CDD505-2E9C-101B-9397-08002B2CF9AE}" pid="11" name="Period">
    <vt:lpwstr/>
  </property>
  <property fmtid="{D5CDD505-2E9C-101B-9397-08002B2CF9AE}" pid="12" name="Team Document Type">
    <vt:lpwstr/>
  </property>
  <property fmtid="{D5CDD505-2E9C-101B-9397-08002B2CF9AE}" pid="13" name="Owned by Team">
    <vt:lpwstr/>
  </property>
  <property fmtid="{D5CDD505-2E9C-101B-9397-08002B2CF9AE}" pid="14" name="Month">
    <vt:lpwstr/>
  </property>
  <property fmtid="{D5CDD505-2E9C-101B-9397-08002B2CF9AE}" pid="15" name="ContentTypeId">
    <vt:lpwstr>0x0101004FE271611B529D44A0CE46F319ACC097</vt:lpwstr>
  </property>
  <property fmtid="{D5CDD505-2E9C-101B-9397-08002B2CF9AE}" pid="16" name="Presentation Type">
    <vt:lpwstr>118;#Corporate|4c996190-06b5-46a3-8308-cc3db5bce5b4</vt:lpwstr>
  </property>
  <property fmtid="{D5CDD505-2E9C-101B-9397-08002B2CF9AE}" pid="17" name="_dlc_DocIdItemGuid">
    <vt:lpwstr>2f46113c-8c4b-4673-a731-2ed8844ad915</vt:lpwstr>
  </property>
  <property fmtid="{D5CDD505-2E9C-101B-9397-08002B2CF9AE}" pid="18" name="Tag(s)">
    <vt:lpwstr>273;#Presentations|4898830d-19ba-421e-a5e2-8f82565dc5ce;#262;#Governance Code|49c8ab96-0728-4de5-879c-32af1ca4b490</vt:lpwstr>
  </property>
  <property fmtid="{D5CDD505-2E9C-101B-9397-08002B2CF9AE}" pid="19" name="TaxCatchAll">
    <vt:lpwstr>262;#Governance Code|49c8ab96-0728-4de5-879c-32af1ca4b490;#273;#Presentations|4898830d-19ba-421e-a5e2-8f82565dc5ce</vt:lpwstr>
  </property>
  <property fmtid="{D5CDD505-2E9C-101B-9397-08002B2CF9AE}" pid="20" name="Sports &amp; Partners">
    <vt:lpwstr/>
  </property>
  <property fmtid="{D5CDD505-2E9C-101B-9397-08002B2CF9AE}" pid="21" name="Cycle / Year">
    <vt:lpwstr/>
  </property>
</Properties>
</file>